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F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194560"/>
            <a:ext cx="10698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Gestionate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DDDFF"/>
                </a:solidFill>
              </a:rPr>
              <a:t>Seguridad e infraestructura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411480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DDDFF"/>
                </a:solidFill>
              </a:rPr>
              <a:t>Arquitectura, cumplimiento y protección de datos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60350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DFF"/>
                </a:solidFill>
              </a:rPr>
              <a:t>gestionate.pro · NeoArcadia Core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Disponibilidad y operación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Nginx como proxy inverso y terminación de las peticiones.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Cloudflare como capa de protección y entrega.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Gestión de procesos con PM2 y monitorización.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Contacto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gestionate.pro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hola@gestionate.pro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NeoArcadia Core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61264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783"/>
                </a:solidFill>
              </a:rPr>
              <a:t>Gracias por su atención.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Resumen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Gestionate: tu asistente integral para el sector servicios.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Plataforma SaaS multi-empresa que automatiza la gestión diaria de los negocios de servicios.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Infraestructura europea, cifrado fuerte y facturación conforme a Verifactu.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Aislamiento estricto de datos entre empresas (fail-closed).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Arquitectura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A6783"/>
                </a:solidFill>
              </a:rPr>
              <a:t>Stack moderno y mantenible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API en Fastify con capa de servicios y handlers finos.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Persistencia con Prisma sobre MySQL.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Frontend en React (aplicación de negocio y panel de superadmin).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31520" y="4206240"/>
            <a:ext cx="2743200" cy="822960"/>
          </a:xfrm>
          <a:prstGeom prst="roundRect">
            <a:avLst/>
          </a:prstGeom>
          <a:solidFill>
            <a:srgbClr val="EAF1FF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420624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React (Web / Admin)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0" y="4617720"/>
            <a:ext cx="548640" cy="0"/>
          </a:xfrm>
          <a:prstGeom prst="line">
            <a:avLst/>
          </a:prstGeom>
          <a:noFill/>
          <a:ln w="19050">
            <a:solidFill>
              <a:srgbClr val="14439A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4023360" y="4206240"/>
            <a:ext cx="2743200" cy="822960"/>
          </a:xfrm>
          <a:prstGeom prst="roundRect">
            <a:avLst/>
          </a:prstGeom>
          <a:solidFill>
            <a:srgbClr val="EAF1FF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0" y="420624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Fastify API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766560" y="4617720"/>
            <a:ext cx="548640" cy="0"/>
          </a:xfrm>
          <a:prstGeom prst="line">
            <a:avLst/>
          </a:prstGeom>
          <a:noFill/>
          <a:ln w="19050">
            <a:solidFill>
              <a:srgbClr val="14439A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7315200" y="4206240"/>
            <a:ext cx="2743200" cy="822960"/>
          </a:xfrm>
          <a:prstGeom prst="roundRect">
            <a:avLst/>
          </a:prstGeom>
          <a:solidFill>
            <a:srgbClr val="EAF1FF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0" y="420624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Prisma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0058400" y="4617720"/>
            <a:ext cx="0" cy="0"/>
          </a:xfrm>
          <a:prstGeom prst="line">
            <a:avLst/>
          </a:prstGeom>
          <a:noFill/>
          <a:ln w="19050">
            <a:solidFill>
              <a:srgbClr val="14439A"/>
            </a:solidFill>
            <a:prstDash val="solid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10058400" y="4206240"/>
            <a:ext cx="1737360" cy="822960"/>
          </a:xfrm>
          <a:prstGeom prst="roundRect">
            <a:avLst/>
          </a:prstGeom>
          <a:solidFill>
            <a:srgbClr val="EAF1FF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058400" y="420624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MySQL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Multi-tenant y aislamiento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A6783"/>
                </a:solidFill>
              </a:rPr>
              <a:t>Datos separados por empresa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Contexto de tenant propagado con AsyncLocalStorage.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Extensión de Prisma fail-closed: sin tenant, no hay acceso a datos.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Inmutabilidad de los registros fiscales.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31520" y="4023360"/>
            <a:ext cx="3200400" cy="1463040"/>
          </a:xfrm>
          <a:prstGeom prst="roundRect">
            <a:avLst/>
          </a:prstGeom>
          <a:solidFill>
            <a:srgbClr val="EAF1FF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402336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Empresa 1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(datos aislados)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89120" y="4023360"/>
            <a:ext cx="3200400" cy="1463040"/>
          </a:xfrm>
          <a:prstGeom prst="roundRect">
            <a:avLst/>
          </a:prstGeom>
          <a:solidFill>
            <a:srgbClr val="14439A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0" y="402336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Empresa 2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(datos aislados)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046720" y="4023360"/>
            <a:ext cx="3200400" cy="1463040"/>
          </a:xfrm>
          <a:prstGeom prst="roundRect">
            <a:avLst/>
          </a:prstGeom>
          <a:solidFill>
            <a:srgbClr val="EAF1FF"/>
          </a:solidFill>
          <a:ln w="19050">
            <a:solidFill>
              <a:srgbClr val="144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0" y="402336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Empresa 3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4439A"/>
                </a:solidFill>
              </a:rPr>
              <a:t>(datos aislados)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Cifrado y secretos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Credenciales sensibles cifradas con AES-256-GCM.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Derivación de contraseñas con scrypt.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Autenticación mediante JWT.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Webhooks verificados con firma HMAC.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Verifactu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Conforme al RD 1007/2023 y a la Orden HAC/1177/2024.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Registros de facturación encadenados e inmutables.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Modo y entorno (sandbox/producción) controlados por el superadmin.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Infraestructura Hetzner (UE)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Alojamiento en centros de datos de Hetzner en la Unión Europea.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Infraestructura certificada ISO 27001.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Gestionate se apoya en esa base; no afirma certificaciones propias.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RGPD / GDPR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Residencia de datos en la Unión Europea.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Tratamiento conforme al Reglamento General de Protección de Datos.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Minimización y control de acceso a los datos personales.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4439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Copias de seguridad y continuidad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Copias de seguridad periódicas de la base de datos.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Procedimientos de restauración documentados.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Continuidad del servicio ante incidencias.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Gestionate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NeoArcadia Core</dc:creator>
  <cp:lastModifiedBy>NeoArcadia Core</cp:lastModifiedBy>
  <cp:revision>1</cp:revision>
  <dcterms:created xsi:type="dcterms:W3CDTF">2026-06-15T20:09:15Z</dcterms:created>
  <dcterms:modified xsi:type="dcterms:W3CDTF">2026-06-15T20:09:15Z</dcterms:modified>
</cp:coreProperties>
</file>